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15"/>
  </p:notesMasterIdLst>
  <p:sldIdLst>
    <p:sldId id="657" r:id="rId6"/>
    <p:sldId id="729" r:id="rId7"/>
    <p:sldId id="656" r:id="rId8"/>
    <p:sldId id="736" r:id="rId9"/>
    <p:sldId id="733" r:id="rId10"/>
    <p:sldId id="734" r:id="rId11"/>
    <p:sldId id="646" r:id="rId12"/>
    <p:sldId id="737" r:id="rId13"/>
    <p:sldId id="73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mburger, Jason D." initials="HJD" lastIdx="7" clrIdx="0">
    <p:extLst>
      <p:ext uri="{19B8F6BF-5375-455C-9EA6-DF929625EA0E}">
        <p15:presenceInfo xmlns:p15="http://schemas.microsoft.com/office/powerpoint/2012/main" userId="Hamburger, Jason D." providerId="None"/>
      </p:ext>
    </p:extLst>
  </p:cmAuthor>
  <p:cmAuthor id="2" name="Bowers, Christopher K." initials="BK" lastIdx="1" clrIdx="1">
    <p:extLst>
      <p:ext uri="{19B8F6BF-5375-455C-9EA6-DF929625EA0E}">
        <p15:presenceInfo xmlns:p15="http://schemas.microsoft.com/office/powerpoint/2012/main" userId="S::bowersc5@my.erau.edu::5f2bb4ff-ed4a-420e-88ab-f2d053467c3e" providerId="AD"/>
      </p:ext>
    </p:extLst>
  </p:cmAuthor>
  <p:cmAuthor id="3" name="Hoppe, Alexander W." initials="HW" lastIdx="1" clrIdx="2">
    <p:extLst>
      <p:ext uri="{19B8F6BF-5375-455C-9EA6-DF929625EA0E}">
        <p15:presenceInfo xmlns:p15="http://schemas.microsoft.com/office/powerpoint/2012/main" userId="S::hoppea@my.erau.edu::f501c511-498d-4a63-8b22-22d1fdf07cc6" providerId="AD"/>
      </p:ext>
    </p:extLst>
  </p:cmAuthor>
  <p:cmAuthor id="4" name="Hudson, Abby M." initials="HAM" lastIdx="23" clrIdx="3">
    <p:extLst>
      <p:ext uri="{19B8F6BF-5375-455C-9EA6-DF929625EA0E}">
        <p15:presenceInfo xmlns:p15="http://schemas.microsoft.com/office/powerpoint/2012/main" userId="Hudson, Abby M." providerId="None"/>
      </p:ext>
    </p:extLst>
  </p:cmAuthor>
  <p:cmAuthor id="5" name="Laub, Becca L." initials="LL" lastIdx="13" clrIdx="4">
    <p:extLst>
      <p:ext uri="{19B8F6BF-5375-455C-9EA6-DF929625EA0E}">
        <p15:presenceInfo xmlns:p15="http://schemas.microsoft.com/office/powerpoint/2012/main" userId="S::laubb@my.erau.edu::3dd3db10-63fa-4991-b9c1-ef251ec512d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5454"/>
    <a:srgbClr val="2E75B6"/>
    <a:srgbClr val="222756"/>
    <a:srgbClr val="912F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A7A457-3788-410F-99E0-FCB713CE9C09}" v="1" dt="2021-04-09T03:27:33.4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238" autoAdjust="0"/>
  </p:normalViewPr>
  <p:slideViewPr>
    <p:cSldViewPr snapToGrid="0">
      <p:cViewPr varScale="1">
        <p:scale>
          <a:sx n="67" d="100"/>
          <a:sy n="67" d="100"/>
        </p:scale>
        <p:origin x="620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ang, Erik O." userId="d2338cc6-0b98-4ebe-9e16-5e377f96d7af" providerId="ADAL" clId="{6AA7A457-3788-410F-99E0-FCB713CE9C09}"/>
    <pc:docChg chg="undo custSel addSld delSld modSld">
      <pc:chgData name="Harang, Erik O." userId="d2338cc6-0b98-4ebe-9e16-5e377f96d7af" providerId="ADAL" clId="{6AA7A457-3788-410F-99E0-FCB713CE9C09}" dt="2021-04-09T03:41:59.272" v="895" actId="20577"/>
      <pc:docMkLst>
        <pc:docMk/>
      </pc:docMkLst>
      <pc:sldChg chg="delSp modSp add del mod">
        <pc:chgData name="Harang, Erik O." userId="d2338cc6-0b98-4ebe-9e16-5e377f96d7af" providerId="ADAL" clId="{6AA7A457-3788-410F-99E0-FCB713CE9C09}" dt="2021-04-09T03:34:43.527" v="284" actId="47"/>
        <pc:sldMkLst>
          <pc:docMk/>
          <pc:sldMk cId="2274853985" sldId="645"/>
        </pc:sldMkLst>
        <pc:spChg chg="mod">
          <ac:chgData name="Harang, Erik O." userId="d2338cc6-0b98-4ebe-9e16-5e377f96d7af" providerId="ADAL" clId="{6AA7A457-3788-410F-99E0-FCB713CE9C09}" dt="2021-04-09T03:34:41.920" v="283" actId="6549"/>
          <ac:spMkLst>
            <pc:docMk/>
            <pc:sldMk cId="2274853985" sldId="645"/>
            <ac:spMk id="2" creationId="{1DA516F8-9AE3-4F91-8B3D-54CA70CFDE6A}"/>
          </ac:spMkLst>
        </pc:spChg>
        <pc:spChg chg="mod">
          <ac:chgData name="Harang, Erik O." userId="d2338cc6-0b98-4ebe-9e16-5e377f96d7af" providerId="ADAL" clId="{6AA7A457-3788-410F-99E0-FCB713CE9C09}" dt="2021-04-09T03:34:02.522" v="241" actId="21"/>
          <ac:spMkLst>
            <pc:docMk/>
            <pc:sldMk cId="2274853985" sldId="645"/>
            <ac:spMk id="3" creationId="{C6AC051A-464E-4C21-8582-44FB17780ABB}"/>
          </ac:spMkLst>
        </pc:spChg>
        <pc:picChg chg="del">
          <ac:chgData name="Harang, Erik O." userId="d2338cc6-0b98-4ebe-9e16-5e377f96d7af" providerId="ADAL" clId="{6AA7A457-3788-410F-99E0-FCB713CE9C09}" dt="2021-04-09T03:33:31.985" v="210" actId="478"/>
          <ac:picMkLst>
            <pc:docMk/>
            <pc:sldMk cId="2274853985" sldId="645"/>
            <ac:picMk id="5" creationId="{0BE06992-C481-4EDA-ADA6-74893B4F659B}"/>
          </ac:picMkLst>
        </pc:picChg>
      </pc:sldChg>
      <pc:sldChg chg="modSp mod">
        <pc:chgData name="Harang, Erik O." userId="d2338cc6-0b98-4ebe-9e16-5e377f96d7af" providerId="ADAL" clId="{6AA7A457-3788-410F-99E0-FCB713CE9C09}" dt="2021-04-09T03:35:09.377" v="327" actId="20577"/>
        <pc:sldMkLst>
          <pc:docMk/>
          <pc:sldMk cId="1851743621" sldId="646"/>
        </pc:sldMkLst>
        <pc:spChg chg="mod">
          <ac:chgData name="Harang, Erik O." userId="d2338cc6-0b98-4ebe-9e16-5e377f96d7af" providerId="ADAL" clId="{6AA7A457-3788-410F-99E0-FCB713CE9C09}" dt="2021-04-09T03:35:09.377" v="327" actId="20577"/>
          <ac:spMkLst>
            <pc:docMk/>
            <pc:sldMk cId="1851743621" sldId="646"/>
            <ac:spMk id="2" creationId="{1DA516F8-9AE3-4F91-8B3D-54CA70CFDE6A}"/>
          </ac:spMkLst>
        </pc:spChg>
        <pc:spChg chg="mod">
          <ac:chgData name="Harang, Erik O." userId="d2338cc6-0b98-4ebe-9e16-5e377f96d7af" providerId="ADAL" clId="{6AA7A457-3788-410F-99E0-FCB713CE9C09}" dt="2021-04-09T03:34:37.280" v="282" actId="20577"/>
          <ac:spMkLst>
            <pc:docMk/>
            <pc:sldMk cId="1851743621" sldId="646"/>
            <ac:spMk id="3" creationId="{C6AC051A-464E-4C21-8582-44FB17780ABB}"/>
          </ac:spMkLst>
        </pc:spChg>
      </pc:sldChg>
      <pc:sldChg chg="modSp mod">
        <pc:chgData name="Harang, Erik O." userId="d2338cc6-0b98-4ebe-9e16-5e377f96d7af" providerId="ADAL" clId="{6AA7A457-3788-410F-99E0-FCB713CE9C09}" dt="2021-04-09T03:41:59.272" v="895" actId="20577"/>
        <pc:sldMkLst>
          <pc:docMk/>
          <pc:sldMk cId="1883281058" sldId="656"/>
        </pc:sldMkLst>
        <pc:spChg chg="mod">
          <ac:chgData name="Harang, Erik O." userId="d2338cc6-0b98-4ebe-9e16-5e377f96d7af" providerId="ADAL" clId="{6AA7A457-3788-410F-99E0-FCB713CE9C09}" dt="2021-04-09T03:41:59.272" v="895" actId="20577"/>
          <ac:spMkLst>
            <pc:docMk/>
            <pc:sldMk cId="1883281058" sldId="656"/>
            <ac:spMk id="2" creationId="{1DA516F8-9AE3-4F91-8B3D-54CA70CFDE6A}"/>
          </ac:spMkLst>
        </pc:spChg>
      </pc:sldChg>
      <pc:sldChg chg="modSp mod">
        <pc:chgData name="Harang, Erik O." userId="d2338cc6-0b98-4ebe-9e16-5e377f96d7af" providerId="ADAL" clId="{6AA7A457-3788-410F-99E0-FCB713CE9C09}" dt="2021-04-09T03:34:47.338" v="290" actId="20577"/>
        <pc:sldMkLst>
          <pc:docMk/>
          <pc:sldMk cId="3864230156" sldId="729"/>
        </pc:sldMkLst>
        <pc:spChg chg="mod">
          <ac:chgData name="Harang, Erik O." userId="d2338cc6-0b98-4ebe-9e16-5e377f96d7af" providerId="ADAL" clId="{6AA7A457-3788-410F-99E0-FCB713CE9C09}" dt="2021-04-09T03:34:47.338" v="290" actId="20577"/>
          <ac:spMkLst>
            <pc:docMk/>
            <pc:sldMk cId="3864230156" sldId="729"/>
            <ac:spMk id="2" creationId="{1DA516F8-9AE3-4F91-8B3D-54CA70CFDE6A}"/>
          </ac:spMkLst>
        </pc:spChg>
      </pc:sldChg>
      <pc:sldChg chg="modSp mod">
        <pc:chgData name="Harang, Erik O." userId="d2338cc6-0b98-4ebe-9e16-5e377f96d7af" providerId="ADAL" clId="{6AA7A457-3788-410F-99E0-FCB713CE9C09}" dt="2021-04-09T03:33:01.334" v="209" actId="313"/>
        <pc:sldMkLst>
          <pc:docMk/>
          <pc:sldMk cId="1437652549" sldId="736"/>
        </pc:sldMkLst>
        <pc:spChg chg="mod">
          <ac:chgData name="Harang, Erik O." userId="d2338cc6-0b98-4ebe-9e16-5e377f96d7af" providerId="ADAL" clId="{6AA7A457-3788-410F-99E0-FCB713CE9C09}" dt="2021-04-09T03:33:01.334" v="209" actId="313"/>
          <ac:spMkLst>
            <pc:docMk/>
            <pc:sldMk cId="1437652549" sldId="736"/>
            <ac:spMk id="2" creationId="{1DA516F8-9AE3-4F91-8B3D-54CA70CFDE6A}"/>
          </ac:spMkLst>
        </pc:spChg>
      </pc:sldChg>
      <pc:sldChg chg="addSp delSp modSp mod">
        <pc:chgData name="Harang, Erik O." userId="d2338cc6-0b98-4ebe-9e16-5e377f96d7af" providerId="ADAL" clId="{6AA7A457-3788-410F-99E0-FCB713CE9C09}" dt="2021-04-09T03:29:30.179" v="51" actId="2085"/>
        <pc:sldMkLst>
          <pc:docMk/>
          <pc:sldMk cId="1675493134" sldId="737"/>
        </pc:sldMkLst>
        <pc:spChg chg="mod">
          <ac:chgData name="Harang, Erik O." userId="d2338cc6-0b98-4ebe-9e16-5e377f96d7af" providerId="ADAL" clId="{6AA7A457-3788-410F-99E0-FCB713CE9C09}" dt="2021-04-09T03:25:57.750" v="0" actId="20577"/>
          <ac:spMkLst>
            <pc:docMk/>
            <pc:sldMk cId="1675493134" sldId="737"/>
            <ac:spMk id="2" creationId="{1DA516F8-9AE3-4F91-8B3D-54CA70CFDE6A}"/>
          </ac:spMkLst>
        </pc:spChg>
        <pc:spChg chg="mod">
          <ac:chgData name="Harang, Erik O." userId="d2338cc6-0b98-4ebe-9e16-5e377f96d7af" providerId="ADAL" clId="{6AA7A457-3788-410F-99E0-FCB713CE9C09}" dt="2021-04-09T03:29:30.179" v="51" actId="2085"/>
          <ac:spMkLst>
            <pc:docMk/>
            <pc:sldMk cId="1675493134" sldId="737"/>
            <ac:spMk id="6" creationId="{D6D7419C-CB6E-45FE-8EF3-A34E6EFC07A9}"/>
          </ac:spMkLst>
        </pc:spChg>
        <pc:spChg chg="mod">
          <ac:chgData name="Harang, Erik O." userId="d2338cc6-0b98-4ebe-9e16-5e377f96d7af" providerId="ADAL" clId="{6AA7A457-3788-410F-99E0-FCB713CE9C09}" dt="2021-04-09T03:29:28.034" v="50" actId="2085"/>
          <ac:spMkLst>
            <pc:docMk/>
            <pc:sldMk cId="1675493134" sldId="737"/>
            <ac:spMk id="9" creationId="{B2975947-C390-456F-9518-3D233234355F}"/>
          </ac:spMkLst>
        </pc:spChg>
        <pc:spChg chg="mod">
          <ac:chgData name="Harang, Erik O." userId="d2338cc6-0b98-4ebe-9e16-5e377f96d7af" providerId="ADAL" clId="{6AA7A457-3788-410F-99E0-FCB713CE9C09}" dt="2021-04-09T03:29:25.567" v="49" actId="2085"/>
          <ac:spMkLst>
            <pc:docMk/>
            <pc:sldMk cId="1675493134" sldId="737"/>
            <ac:spMk id="12" creationId="{B2D11ED4-BA73-41F7-8426-56C4BE2AD0BE}"/>
          </ac:spMkLst>
        </pc:spChg>
        <pc:spChg chg="add mod">
          <ac:chgData name="Harang, Erik O." userId="d2338cc6-0b98-4ebe-9e16-5e377f96d7af" providerId="ADAL" clId="{6AA7A457-3788-410F-99E0-FCB713CE9C09}" dt="2021-04-09T03:28:26.134" v="32" actId="207"/>
          <ac:spMkLst>
            <pc:docMk/>
            <pc:sldMk cId="1675493134" sldId="737"/>
            <ac:spMk id="39" creationId="{4B3FAA6D-9319-4E24-AAFF-CD9257BE575F}"/>
          </ac:spMkLst>
        </pc:spChg>
        <pc:spChg chg="add mod">
          <ac:chgData name="Harang, Erik O." userId="d2338cc6-0b98-4ebe-9e16-5e377f96d7af" providerId="ADAL" clId="{6AA7A457-3788-410F-99E0-FCB713CE9C09}" dt="2021-04-09T03:28:26.134" v="32" actId="207"/>
          <ac:spMkLst>
            <pc:docMk/>
            <pc:sldMk cId="1675493134" sldId="737"/>
            <ac:spMk id="40" creationId="{D868F2C9-DDCE-448C-AE84-C9354AED2C48}"/>
          </ac:spMkLst>
        </pc:spChg>
        <pc:grpChg chg="mod">
          <ac:chgData name="Harang, Erik O." userId="d2338cc6-0b98-4ebe-9e16-5e377f96d7af" providerId="ADAL" clId="{6AA7A457-3788-410F-99E0-FCB713CE9C09}" dt="2021-04-09T03:29:00.834" v="41" actId="1076"/>
          <ac:grpSpMkLst>
            <pc:docMk/>
            <pc:sldMk cId="1675493134" sldId="737"/>
            <ac:grpSpMk id="5" creationId="{AFFCABC2-0EC7-4894-8B2E-3036FEC53076}"/>
          </ac:grpSpMkLst>
        </pc:grpChg>
        <pc:grpChg chg="mod">
          <ac:chgData name="Harang, Erik O." userId="d2338cc6-0b98-4ebe-9e16-5e377f96d7af" providerId="ADAL" clId="{6AA7A457-3788-410F-99E0-FCB713CE9C09}" dt="2021-04-09T03:28:40.706" v="34" actId="207"/>
          <ac:grpSpMkLst>
            <pc:docMk/>
            <pc:sldMk cId="1675493134" sldId="737"/>
            <ac:grpSpMk id="8" creationId="{A1393D53-B0FB-4FEA-82C9-E64DE44FDD9C}"/>
          </ac:grpSpMkLst>
        </pc:grpChg>
        <pc:grpChg chg="mod">
          <ac:chgData name="Harang, Erik O." userId="d2338cc6-0b98-4ebe-9e16-5e377f96d7af" providerId="ADAL" clId="{6AA7A457-3788-410F-99E0-FCB713CE9C09}" dt="2021-04-09T03:28:48.561" v="36" actId="207"/>
          <ac:grpSpMkLst>
            <pc:docMk/>
            <pc:sldMk cId="1675493134" sldId="737"/>
            <ac:grpSpMk id="11" creationId="{54471B63-D6BB-4076-8257-A3E0EF5D71DC}"/>
          </ac:grpSpMkLst>
        </pc:grpChg>
        <pc:picChg chg="mod">
          <ac:chgData name="Harang, Erik O." userId="d2338cc6-0b98-4ebe-9e16-5e377f96d7af" providerId="ADAL" clId="{6AA7A457-3788-410F-99E0-FCB713CE9C09}" dt="2021-04-09T03:29:11.234" v="48" actId="1038"/>
          <ac:picMkLst>
            <pc:docMk/>
            <pc:sldMk cId="1675493134" sldId="737"/>
            <ac:picMk id="7" creationId="{8AC55324-15E9-4937-8BD0-97A160A8C68F}"/>
          </ac:picMkLst>
        </pc:picChg>
        <pc:picChg chg="mod">
          <ac:chgData name="Harang, Erik O." userId="d2338cc6-0b98-4ebe-9e16-5e377f96d7af" providerId="ADAL" clId="{6AA7A457-3788-410F-99E0-FCB713CE9C09}" dt="2021-04-09T03:28:40.706" v="34" actId="207"/>
          <ac:picMkLst>
            <pc:docMk/>
            <pc:sldMk cId="1675493134" sldId="737"/>
            <ac:picMk id="10" creationId="{755A8DFA-DD24-4FAC-822F-4945848A539B}"/>
          </ac:picMkLst>
        </pc:picChg>
        <pc:picChg chg="mod">
          <ac:chgData name="Harang, Erik O." userId="d2338cc6-0b98-4ebe-9e16-5e377f96d7af" providerId="ADAL" clId="{6AA7A457-3788-410F-99E0-FCB713CE9C09}" dt="2021-04-09T03:28:57.386" v="39" actId="1076"/>
          <ac:picMkLst>
            <pc:docMk/>
            <pc:sldMk cId="1675493134" sldId="737"/>
            <ac:picMk id="13" creationId="{EB9CFE70-854C-4AA9-89C2-4B65AB01FA4F}"/>
          </ac:picMkLst>
        </pc:picChg>
        <pc:cxnChg chg="del">
          <ac:chgData name="Harang, Erik O." userId="d2338cc6-0b98-4ebe-9e16-5e377f96d7af" providerId="ADAL" clId="{6AA7A457-3788-410F-99E0-FCB713CE9C09}" dt="2021-04-09T03:27:17.404" v="14" actId="478"/>
          <ac:cxnSpMkLst>
            <pc:docMk/>
            <pc:sldMk cId="1675493134" sldId="737"/>
            <ac:cxnSpMk id="19" creationId="{E44B4C5E-BF0D-4608-AFAE-D4F2F24088D6}"/>
          </ac:cxnSpMkLst>
        </pc:cxnChg>
        <pc:cxnChg chg="del">
          <ac:chgData name="Harang, Erik O." userId="d2338cc6-0b98-4ebe-9e16-5e377f96d7af" providerId="ADAL" clId="{6AA7A457-3788-410F-99E0-FCB713CE9C09}" dt="2021-04-09T03:27:15.882" v="12" actId="478"/>
          <ac:cxnSpMkLst>
            <pc:docMk/>
            <pc:sldMk cId="1675493134" sldId="737"/>
            <ac:cxnSpMk id="23" creationId="{10174288-F66F-4752-BA2B-CFB93A90B283}"/>
          </ac:cxnSpMkLst>
        </pc:cxnChg>
        <pc:cxnChg chg="del">
          <ac:chgData name="Harang, Erik O." userId="d2338cc6-0b98-4ebe-9e16-5e377f96d7af" providerId="ADAL" clId="{6AA7A457-3788-410F-99E0-FCB713CE9C09}" dt="2021-04-09T03:27:43.178" v="30" actId="478"/>
          <ac:cxnSpMkLst>
            <pc:docMk/>
            <pc:sldMk cId="1675493134" sldId="737"/>
            <ac:cxnSpMk id="25" creationId="{7F6555A8-A77F-4792-871B-AF0F54185616}"/>
          </ac:cxnSpMkLst>
        </pc:cxnChg>
        <pc:cxnChg chg="del">
          <ac:chgData name="Harang, Erik O." userId="d2338cc6-0b98-4ebe-9e16-5e377f96d7af" providerId="ADAL" clId="{6AA7A457-3788-410F-99E0-FCB713CE9C09}" dt="2021-04-09T03:27:42.268" v="29" actId="478"/>
          <ac:cxnSpMkLst>
            <pc:docMk/>
            <pc:sldMk cId="1675493134" sldId="737"/>
            <ac:cxnSpMk id="28" creationId="{96DBCCA6-0667-41A4-A46F-BF3858A7468B}"/>
          </ac:cxnSpMkLst>
        </pc:cxnChg>
        <pc:cxnChg chg="del">
          <ac:chgData name="Harang, Erik O." userId="d2338cc6-0b98-4ebe-9e16-5e377f96d7af" providerId="ADAL" clId="{6AA7A457-3788-410F-99E0-FCB713CE9C09}" dt="2021-04-09T03:27:39.818" v="26" actId="478"/>
          <ac:cxnSpMkLst>
            <pc:docMk/>
            <pc:sldMk cId="1675493134" sldId="737"/>
            <ac:cxnSpMk id="30" creationId="{4AA34058-CE14-4601-8829-08DFD85D9649}"/>
          </ac:cxnSpMkLst>
        </pc:cxnChg>
        <pc:cxnChg chg="del">
          <ac:chgData name="Harang, Erik O." userId="d2338cc6-0b98-4ebe-9e16-5e377f96d7af" providerId="ADAL" clId="{6AA7A457-3788-410F-99E0-FCB713CE9C09}" dt="2021-04-09T03:27:16.695" v="13" actId="478"/>
          <ac:cxnSpMkLst>
            <pc:docMk/>
            <pc:sldMk cId="1675493134" sldId="737"/>
            <ac:cxnSpMk id="32" creationId="{7707A83C-6015-4C1A-876F-50BF99BE2C90}"/>
          </ac:cxnSpMkLst>
        </pc:cxnChg>
        <pc:cxnChg chg="del">
          <ac:chgData name="Harang, Erik O." userId="d2338cc6-0b98-4ebe-9e16-5e377f96d7af" providerId="ADAL" clId="{6AA7A457-3788-410F-99E0-FCB713CE9C09}" dt="2021-04-09T03:27:41.501" v="28" actId="478"/>
          <ac:cxnSpMkLst>
            <pc:docMk/>
            <pc:sldMk cId="1675493134" sldId="737"/>
            <ac:cxnSpMk id="34" creationId="{D76E65A2-F802-46F7-B3ED-6B4AF7F1A1B9}"/>
          </ac:cxnSpMkLst>
        </pc:cxnChg>
        <pc:cxnChg chg="del">
          <ac:chgData name="Harang, Erik O." userId="d2338cc6-0b98-4ebe-9e16-5e377f96d7af" providerId="ADAL" clId="{6AA7A457-3788-410F-99E0-FCB713CE9C09}" dt="2021-04-09T03:27:40.749" v="27" actId="478"/>
          <ac:cxnSpMkLst>
            <pc:docMk/>
            <pc:sldMk cId="1675493134" sldId="737"/>
            <ac:cxnSpMk id="37" creationId="{A56C95EA-75FD-4E20-AEBE-702815530637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D02819-D22E-45F6-B11E-1180E3F0778E}" type="datetimeFigureOut">
              <a:rPr lang="en-US"/>
              <a:t>4/8/2021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2D98D7-87AD-442B-97D2-0C71F4FAA119}" type="slidenum">
              <a:rPr lang="en-US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348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D98D7-87AD-442B-97D2-0C71F4FAA11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374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1692" y="1123722"/>
            <a:ext cx="11325339" cy="4908783"/>
          </a:xfrm>
          <a:prstGeom prst="rect">
            <a:avLst/>
          </a:prstGeom>
        </p:spPr>
        <p:txBody>
          <a:bodyPr/>
          <a:lstStyle>
            <a:lvl1pPr marL="228594" marR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>
                <a:latin typeface="+mn-lt"/>
                <a:cs typeface="Arial"/>
              </a:defRPr>
            </a:lvl1pPr>
            <a:lvl2pPr marL="685783" marR="0" indent="-228594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200" baseline="0">
                <a:latin typeface="Arial"/>
                <a:cs typeface="Arial"/>
              </a:defRPr>
            </a:lvl2pPr>
            <a:lvl3pPr marL="914377" marR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>
                <a:latin typeface="Arial"/>
                <a:cs typeface="Arial"/>
              </a:defRPr>
            </a:lvl3pPr>
            <a:lvl4pPr marL="1600160" marR="0" indent="-228594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latin typeface="Arial"/>
                <a:cs typeface="Arial"/>
              </a:defRPr>
            </a:lvl4pPr>
            <a:lvl5pPr marL="2057349" marR="0" indent="-228594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latin typeface="Arial"/>
                <a:cs typeface="Arial"/>
              </a:defRPr>
            </a:lvl5pPr>
          </a:lstStyle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Edit Master text styles</a:t>
            </a:r>
          </a:p>
          <a:p>
            <a:pPr marL="228594" marR="0" lvl="1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Second level</a:t>
            </a:r>
          </a:p>
          <a:p>
            <a:pPr marL="228594" marR="0" lvl="2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Third level</a:t>
            </a:r>
          </a:p>
          <a:p>
            <a:pPr marL="228594" marR="0" lvl="3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Fourth level</a:t>
            </a:r>
          </a:p>
          <a:p>
            <a:pPr marL="228594" marR="0" lvl="4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Fifth level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1692" y="175655"/>
            <a:ext cx="10515600" cy="722269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52005" y="625830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570E26-FC15-4AA8-90CC-DE4D2ACF01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564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694063"/>
            <a:ext cx="12192000" cy="5728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52005" y="625830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570E26-FC15-4AA8-90CC-DE4D2ACF01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633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52005" y="625830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570E26-FC15-4AA8-90CC-DE4D2ACF01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368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129655"/>
            <a:ext cx="12192000" cy="547661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" y="927373"/>
            <a:ext cx="11457129" cy="0"/>
          </a:xfrm>
          <a:prstGeom prst="line">
            <a:avLst/>
          </a:prstGeom>
          <a:ln cap="flat">
            <a:solidFill>
              <a:schemeClr val="tx1">
                <a:lumMod val="65000"/>
                <a:lumOff val="35000"/>
              </a:schemeClr>
            </a:solidFill>
            <a:tailEnd type="diamon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457133" y="754653"/>
            <a:ext cx="358913" cy="284480"/>
          </a:xfrm>
          <a:prstGeom prst="rect">
            <a:avLst/>
          </a:prstGeom>
        </p:spPr>
      </p:pic>
      <p:pic>
        <p:nvPicPr>
          <p:cNvPr id="11" name="Picture 2" descr="https://word-edit.officeapps.live.com/we/ResReader.ashx?v=00000000-0000-0000-0000-000000000014&amp;n=E2o10.img&amp;rndm=189ed0a3-ebc7-4ca1-9f7e-633e5e845010&amp;WOPIsrc=https%3A%2F%2Fmyerauedu%2Esharepoint%2Ecom%2Fteams%2FPR%5FCollege%5Fof%5FEngineering%2FPC%5FEAGLESAT%2F%5Fvti%5Fbin%2Fwopi%2Eashx%2Ffiles%2F4a666d65ee3c462fa1e578f6d7df2cd8&amp;access_token=eyJ0eXAiOiJKV1QiLCJhbGciOiJSUzI1NiIsIng1dCI6ImpOX1RsZ1otUUk0UHZpc2pTVnpKMW9ySnRnOCJ9%2EeyJhdWQiOiJ3b3BpL215ZXJhdWVkdS5zaGFyZXBvaW50LmNvbUA2OTMxYzk2My0wN2I3LTQxNTYtYWIwZS0zNWQxZjc5MDM1YjgiLCJpc3MiOiIwMDAwMDAwMy0wMDAwLTBmZjEtY2UwMC0wMDAwMDAwMDAwMDBAOTAxNDAxMjItODUxNi0xMWUxLThlZmYtNDkzMDQ5MjQwMTliIiwibmJmIjoiMTQ5MTEwNjIzNyIsImV4cCI6IjE0OTExNDIyMzciLCJuYW1laWQiOiIwIy5mfG1lbWJlcnNoaXB8YmFydGhlbmxAbXkuZXJhdS5lZHUiLCJuaWkiOiJtaWNyb3NvZnQuc2hhcmVwb2ludCIsImlzdXNlciI6InRydWUiLCJjYWNoZWtleSI6IjBoLmZ8bWVtYmVyc2hpcHwxMDAzMDAwMDg4NjJlMmQ4QGxpdmUuY29tIiwiaXNsb29wYmFjayI6IlRydWUiLCJhcHBjdHgiOiI0YTY2NmQ2NWVlM2M0NjJmYTFlNTc4ZjZkN2RmMmNkODt2WGptRmVFamxzanhNMVp5MzFPZkVWaUpBRTA9O0RlZmF1bHQ7OzFCMDNDNDMxQUVGO1RydWU7OzswIn0%2EOLu9dq9FNl7H%5Fhq1dz4fW5OXezhZQ5ZOn%2DMfdhraTypzFSFsQSo5koxYvQIwZFYcyf5o00UoTlJPn1JAyRewfANjxxiW9C4HS8GwGQej0Yu315cjXKADw1WQzJjThQIvakrYJCqwAlqHJuMawBZowGqV0abl8s%2DFAxor8is4UuUlPVjLqhIQosbK5uKCGzaARi%2D9vz%5FhffUkcqiB%2DQSfWOdW8Em%2DbcjTRneToIlCa87s1TI457Ap3MlJPdU1KW5SDCwjQwJ%5F59re1WqGzITPkLXaiioTRPGLWA1c09GWVgyGSS99EOQPWcmbsC71elwe6ug4RVl9Bg%5FyYG5wUw4YHg&amp;access_token_ttl=1491142237110&amp;usid=1e9e59f1-e349-49d6-968e-529823aa5c03&amp;build=16.0.8028.7775&amp;waccluster=US1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762"/>
          <a:stretch/>
        </p:blipFill>
        <p:spPr bwMode="auto">
          <a:xfrm>
            <a:off x="62108" y="6150057"/>
            <a:ext cx="631252" cy="49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6675120"/>
            <a:ext cx="12192000" cy="1828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52005" y="625830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570E26-FC15-4AA8-90CC-DE4D2ACF01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098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570E26-FC15-4AA8-90CC-DE4D2ACF01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F2056F0-E871-493A-AE75-1B9583698068}"/>
              </a:ext>
            </a:extLst>
          </p:cNvPr>
          <p:cNvSpPr txBox="1">
            <a:spLocks/>
          </p:cNvSpPr>
          <p:nvPr/>
        </p:nvSpPr>
        <p:spPr>
          <a:xfrm>
            <a:off x="1492975" y="2278459"/>
            <a:ext cx="9144000" cy="3261518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US" sz="1100" dirty="0"/>
          </a:p>
          <a:p>
            <a:pPr>
              <a:lnSpc>
                <a:spcPct val="100000"/>
              </a:lnSpc>
            </a:pPr>
            <a:r>
              <a:rPr lang="en-US" sz="2400" dirty="0"/>
              <a:t>Erik Harang – Structures Team Lead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Embry-Riddle Aeronautical University </a:t>
            </a:r>
            <a:br>
              <a:rPr lang="en-US" sz="2400" dirty="0"/>
            </a:br>
            <a:r>
              <a:rPr lang="en-US" sz="2400" dirty="0"/>
              <a:t>Arizona Space Grant Consortium Symposium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April 17</a:t>
            </a:r>
            <a:r>
              <a:rPr lang="en-US" sz="2400" baseline="30000" dirty="0"/>
              <a:t>th</a:t>
            </a:r>
            <a:r>
              <a:rPr lang="en-US" sz="2400" dirty="0"/>
              <a:t>, 2021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CECCF2A-88B0-4A18-A022-22645E13A483}"/>
              </a:ext>
            </a:extLst>
          </p:cNvPr>
          <p:cNvSpPr txBox="1">
            <a:spLocks/>
          </p:cNvSpPr>
          <p:nvPr/>
        </p:nvSpPr>
        <p:spPr>
          <a:xfrm>
            <a:off x="1492975" y="1462530"/>
            <a:ext cx="9144000" cy="1082603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 err="1"/>
              <a:t>EagleSat</a:t>
            </a:r>
            <a:r>
              <a:rPr lang="en-US" sz="4800" dirty="0"/>
              <a:t> 2: Structure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C4A02C-DE46-4012-82DF-E41F4F8DF5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5" b="15162"/>
          <a:stretch/>
        </p:blipFill>
        <p:spPr>
          <a:xfrm>
            <a:off x="4900423" y="3910283"/>
            <a:ext cx="2329103" cy="18314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345E60-B6DE-4C25-BD0A-86EBD35B30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6" r="25272"/>
          <a:stretch/>
        </p:blipFill>
        <p:spPr>
          <a:xfrm>
            <a:off x="7553816" y="3885474"/>
            <a:ext cx="1851793" cy="18810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A84F26-819F-467E-A77E-E364E6A09BA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869" y="564902"/>
            <a:ext cx="3091751" cy="7052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2DC05E-226E-4A40-A5EB-781077C31C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4504" y="3908696"/>
            <a:ext cx="1391629" cy="18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609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A516F8-9AE3-4F91-8B3D-54CA70CFD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227965" indent="-227965"/>
            <a:r>
              <a:rPr lang="en-US" dirty="0">
                <a:latin typeface="Century Gothic" pitchFamily="34" charset="0"/>
                <a:ea typeface="Tahoma" pitchFamily="34" charset="0"/>
                <a:cs typeface="Tahoma" pitchFamily="34" charset="0"/>
              </a:rPr>
              <a:t>Project Overview</a:t>
            </a:r>
          </a:p>
          <a:p>
            <a:pPr marL="227965" indent="-227965"/>
            <a:r>
              <a:rPr lang="en-US" dirty="0">
                <a:latin typeface="Century Gothic" pitchFamily="34" charset="0"/>
                <a:ea typeface="Tahoma" pitchFamily="34" charset="0"/>
                <a:cs typeface="Tahoma" pitchFamily="34" charset="0"/>
              </a:rPr>
              <a:t>Overall Design</a:t>
            </a:r>
          </a:p>
          <a:p>
            <a:pPr marL="227965" indent="-227965"/>
            <a:r>
              <a:rPr lang="en-US" dirty="0">
                <a:latin typeface="Century Gothic" pitchFamily="34" charset="0"/>
                <a:ea typeface="Tahoma" pitchFamily="34" charset="0"/>
                <a:cs typeface="Tahoma" pitchFamily="34" charset="0"/>
              </a:rPr>
              <a:t>Design Philosophy</a:t>
            </a:r>
          </a:p>
          <a:p>
            <a:pPr marL="227965" indent="-227965"/>
            <a:r>
              <a:rPr lang="en-US" dirty="0">
                <a:latin typeface="Century Gothic" pitchFamily="34" charset="0"/>
                <a:ea typeface="Tahoma" pitchFamily="34" charset="0"/>
                <a:cs typeface="Tahoma" pitchFamily="34" charset="0"/>
              </a:rPr>
              <a:t>Finishes</a:t>
            </a:r>
          </a:p>
          <a:p>
            <a:r>
              <a:rPr lang="en-US" dirty="0">
                <a:latin typeface="Century Gothic" pitchFamily="34" charset="0"/>
                <a:ea typeface="Tahoma" pitchFamily="34" charset="0"/>
                <a:cs typeface="Tahoma" pitchFamily="34" charset="0"/>
              </a:rPr>
              <a:t>Fabrication Plans &amp; Additional Work</a:t>
            </a:r>
          </a:p>
          <a:p>
            <a:pPr marL="227965" indent="-227965"/>
            <a:r>
              <a:rPr lang="en-US" dirty="0">
                <a:latin typeface="Century Gothic" pitchFamily="34" charset="0"/>
                <a:ea typeface="Tahoma" pitchFamily="34" charset="0"/>
                <a:cs typeface="Tahoma" pitchFamily="34" charset="0"/>
              </a:rPr>
              <a:t>Contributions to Payload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AC051A-464E-4C21-8582-44FB17780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Outline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570E26-FC15-4AA8-90CC-DE4D2ACF0111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230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A516F8-9AE3-4F91-8B3D-54CA70CFD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227965" indent="-227965"/>
            <a:r>
              <a:rPr lang="en-US" dirty="0">
                <a:latin typeface="Century Gothic" pitchFamily="34" charset="0"/>
                <a:ea typeface="Tahoma" pitchFamily="34" charset="0"/>
                <a:cs typeface="Tahoma" pitchFamily="34" charset="0"/>
              </a:rPr>
              <a:t>Primary Goal</a:t>
            </a:r>
          </a:p>
          <a:p>
            <a:pPr marL="685154" lvl="1" indent="-227965"/>
            <a:r>
              <a:rPr lang="en-US" dirty="0">
                <a:latin typeface="Century Gothic" pitchFamily="34" charset="0"/>
                <a:ea typeface="Tahoma" pitchFamily="34" charset="0"/>
                <a:cs typeface="Tahoma" pitchFamily="34" charset="0"/>
              </a:rPr>
              <a:t>Create 3U CubeSat structure to support </a:t>
            </a:r>
            <a:r>
              <a:rPr lang="en-US" dirty="0" err="1">
                <a:latin typeface="Century Gothic" pitchFamily="34" charset="0"/>
                <a:ea typeface="Tahoma" pitchFamily="34" charset="0"/>
                <a:cs typeface="Tahoma" pitchFamily="34" charset="0"/>
              </a:rPr>
              <a:t>EagleSat</a:t>
            </a:r>
            <a:r>
              <a:rPr lang="en-US" dirty="0">
                <a:latin typeface="Century Gothic" pitchFamily="34" charset="0"/>
                <a:ea typeface="Tahoma" pitchFamily="34" charset="0"/>
                <a:cs typeface="Tahoma" pitchFamily="34" charset="0"/>
              </a:rPr>
              <a:t> 2’s payloads and bus systems.</a:t>
            </a:r>
          </a:p>
          <a:p>
            <a:pPr marL="227965" indent="-227965"/>
            <a:r>
              <a:rPr lang="en-US" dirty="0">
                <a:latin typeface="Century Gothic" pitchFamily="34" charset="0"/>
                <a:ea typeface="Tahoma" pitchFamily="34" charset="0"/>
                <a:cs typeface="Tahoma" pitchFamily="34" charset="0"/>
              </a:rPr>
              <a:t>Secondary Goals</a:t>
            </a:r>
          </a:p>
          <a:p>
            <a:pPr marL="685154" lvl="1" indent="-227965"/>
            <a:r>
              <a:rPr lang="en-US" dirty="0">
                <a:latin typeface="Century Gothic" pitchFamily="34" charset="0"/>
                <a:ea typeface="Tahoma" pitchFamily="34" charset="0"/>
                <a:cs typeface="Tahoma" pitchFamily="34" charset="0"/>
              </a:rPr>
              <a:t>Create a highly manufacturable structure.</a:t>
            </a:r>
          </a:p>
          <a:p>
            <a:pPr marL="685154" lvl="1" indent="-227965"/>
            <a:r>
              <a:rPr lang="en-US" dirty="0">
                <a:latin typeface="Century Gothic" pitchFamily="34" charset="0"/>
                <a:ea typeface="Tahoma" pitchFamily="34" charset="0"/>
                <a:cs typeface="Tahoma" pitchFamily="34" charset="0"/>
              </a:rPr>
              <a:t>Create a structure that’s easy to assemble and integrate.</a:t>
            </a:r>
          </a:p>
          <a:p>
            <a:pPr marL="685154" lvl="1" indent="-227965"/>
            <a:endParaRPr lang="en-US" dirty="0">
              <a:latin typeface="Century Gothic" pitchFamily="34" charset="0"/>
              <a:ea typeface="Tahoma" pitchFamily="34" charset="0"/>
              <a:cs typeface="Tahoma" pitchFamily="34" charset="0"/>
            </a:endParaRPr>
          </a:p>
          <a:p>
            <a:pPr marL="685154" lvl="1" indent="-227965"/>
            <a:endParaRPr lang="en-US" dirty="0">
              <a:latin typeface="Century Gothic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AC051A-464E-4C21-8582-44FB17780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Project Overview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570E26-FC15-4AA8-90CC-DE4D2ACF0111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281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A516F8-9AE3-4F91-8B3D-54CA70CFD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693" y="1123722"/>
            <a:ext cx="6215808" cy="4908783"/>
          </a:xfrm>
        </p:spPr>
        <p:txBody>
          <a:bodyPr anchor="t"/>
          <a:lstStyle/>
          <a:p>
            <a:pPr marL="227965" indent="-227965"/>
            <a:r>
              <a:rPr lang="en-US" dirty="0">
                <a:latin typeface="Century Gothic" pitchFamily="34" charset="0"/>
                <a:ea typeface="Tahoma" pitchFamily="34" charset="0"/>
                <a:cs typeface="Tahoma" pitchFamily="34" charset="0"/>
              </a:rPr>
              <a:t>Three 1U segments.</a:t>
            </a:r>
          </a:p>
          <a:p>
            <a:pPr marL="685154" lvl="1" indent="-227965"/>
            <a:r>
              <a:rPr lang="en-US" dirty="0">
                <a:latin typeface="Century Gothic" pitchFamily="34" charset="0"/>
                <a:ea typeface="Tahoma" pitchFamily="34" charset="0"/>
                <a:cs typeface="Tahoma" pitchFamily="34" charset="0"/>
              </a:rPr>
              <a:t>4 side rails.</a:t>
            </a:r>
          </a:p>
          <a:p>
            <a:pPr marL="685154" lvl="1" indent="-227965"/>
            <a:r>
              <a:rPr lang="en-US" dirty="0">
                <a:latin typeface="Century Gothic" pitchFamily="34" charset="0"/>
                <a:ea typeface="Tahoma" pitchFamily="34" charset="0"/>
                <a:cs typeface="Tahoma" pitchFamily="34" charset="0"/>
              </a:rPr>
              <a:t>4 brackets.</a:t>
            </a:r>
          </a:p>
          <a:p>
            <a:pPr marL="971533" lvl="2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entury Gothic" pitchFamily="34" charset="0"/>
                <a:ea typeface="Tahoma" pitchFamily="34" charset="0"/>
                <a:cs typeface="Tahoma" pitchFamily="34" charset="0"/>
              </a:rPr>
              <a:t>Top and bottom brackets with feet.</a:t>
            </a:r>
          </a:p>
          <a:p>
            <a:pPr marL="227965" indent="-227965"/>
            <a:r>
              <a:rPr lang="en-US" dirty="0">
                <a:latin typeface="Century Gothic" pitchFamily="34" charset="0"/>
                <a:ea typeface="Tahoma" pitchFamily="34" charset="0"/>
                <a:cs typeface="Tahoma" pitchFamily="34" charset="0"/>
              </a:rPr>
              <a:t>Rod and spacer board mounting system.</a:t>
            </a:r>
          </a:p>
          <a:p>
            <a:pPr marL="685154" lvl="1" indent="-227965"/>
            <a:r>
              <a:rPr lang="en-US" dirty="0">
                <a:latin typeface="Century Gothic" pitchFamily="34" charset="0"/>
                <a:ea typeface="Tahoma" pitchFamily="34" charset="0"/>
                <a:cs typeface="Tahoma" pitchFamily="34" charset="0"/>
              </a:rPr>
              <a:t>12 threaded rods.</a:t>
            </a:r>
          </a:p>
          <a:p>
            <a:pPr marL="685154" lvl="1" indent="-227965"/>
            <a:r>
              <a:rPr lang="en-US" dirty="0">
                <a:latin typeface="Century Gothic" pitchFamily="34" charset="0"/>
                <a:ea typeface="Tahoma" pitchFamily="34" charset="0"/>
                <a:cs typeface="Tahoma" pitchFamily="34" charset="0"/>
              </a:rPr>
              <a:t>Accommodate PC/104 standard boards.</a:t>
            </a:r>
          </a:p>
          <a:p>
            <a:pPr marL="227965" indent="-227965"/>
            <a:r>
              <a:rPr lang="en-US" dirty="0">
                <a:latin typeface="Century Gothic" pitchFamily="34" charset="0"/>
                <a:ea typeface="Tahoma" pitchFamily="34" charset="0"/>
                <a:cs typeface="Tahoma" pitchFamily="34" charset="0"/>
              </a:rPr>
              <a:t>Deployment Systems</a:t>
            </a:r>
          </a:p>
          <a:p>
            <a:pPr marL="685154" lvl="1" indent="-227965"/>
            <a:r>
              <a:rPr lang="en-US" dirty="0">
                <a:latin typeface="Century Gothic" pitchFamily="34" charset="0"/>
                <a:ea typeface="Tahoma" pitchFamily="34" charset="0"/>
                <a:cs typeface="Tahoma" pitchFamily="34" charset="0"/>
              </a:rPr>
              <a:t>2 bottom switches and 1 side switch.</a:t>
            </a:r>
          </a:p>
          <a:p>
            <a:pPr marL="685154" lvl="1" indent="-227965"/>
            <a:r>
              <a:rPr lang="en-US" dirty="0">
                <a:latin typeface="Century Gothic" pitchFamily="34" charset="0"/>
                <a:ea typeface="Tahoma" pitchFamily="34" charset="0"/>
                <a:cs typeface="Tahoma" pitchFamily="34" charset="0"/>
              </a:rPr>
              <a:t>2 bottom separation springs.</a:t>
            </a:r>
          </a:p>
          <a:p>
            <a:pPr marL="227965" indent="-227965"/>
            <a:endParaRPr lang="en-US" dirty="0">
              <a:latin typeface="Century Gothic" pitchFamily="34" charset="0"/>
              <a:ea typeface="Tahoma" pitchFamily="34" charset="0"/>
              <a:cs typeface="Tahoma" pitchFamily="34" charset="0"/>
            </a:endParaRPr>
          </a:p>
          <a:p>
            <a:pPr marL="685154" lvl="1" indent="-227965"/>
            <a:endParaRPr lang="en-US" dirty="0">
              <a:latin typeface="Century Gothic" pitchFamily="34" charset="0"/>
              <a:ea typeface="Tahoma" pitchFamily="34" charset="0"/>
              <a:cs typeface="Tahoma" pitchFamily="34" charset="0"/>
            </a:endParaRPr>
          </a:p>
          <a:p>
            <a:pPr marL="685154" lvl="1" indent="-227965"/>
            <a:endParaRPr lang="en-US" dirty="0">
              <a:latin typeface="Century Gothic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AC051A-464E-4C21-8582-44FB17780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Overall 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570E26-FC15-4AA8-90CC-DE4D2ACF0111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D4969F-0C62-42C4-AF81-136B59953B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82" t="6660" r="28893" b="1002"/>
          <a:stretch/>
        </p:blipFill>
        <p:spPr>
          <a:xfrm>
            <a:off x="7209467" y="1217258"/>
            <a:ext cx="2183499" cy="41834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0E8A3A-5E38-4CD2-8B64-4A6A0C6F47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3" t="8706" r="20550" b="8107"/>
          <a:stretch/>
        </p:blipFill>
        <p:spPr>
          <a:xfrm>
            <a:off x="9474289" y="1217258"/>
            <a:ext cx="2266018" cy="41834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9F637FB-2DA2-4228-9662-E1B8120EE0CA}"/>
              </a:ext>
            </a:extLst>
          </p:cNvPr>
          <p:cNvSpPr txBox="1"/>
          <p:nvPr/>
        </p:nvSpPr>
        <p:spPr>
          <a:xfrm>
            <a:off x="7443578" y="5400675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Anodization</a:t>
            </a:r>
          </a:p>
        </p:txBody>
      </p:sp>
    </p:spTree>
    <p:extLst>
      <p:ext uri="{BB962C8B-B14F-4D97-AF65-F5344CB8AC3E}">
        <p14:creationId xmlns:p14="http://schemas.microsoft.com/office/powerpoint/2010/main" val="1437652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A516F8-9AE3-4F91-8B3D-54CA70CFD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693" y="1123722"/>
            <a:ext cx="4739432" cy="4908783"/>
          </a:xfrm>
        </p:spPr>
        <p:txBody>
          <a:bodyPr anchor="t"/>
          <a:lstStyle/>
          <a:p>
            <a:pPr marL="227965" indent="-227965"/>
            <a:r>
              <a:rPr lang="en-US" dirty="0">
                <a:latin typeface="Century Gothic" pitchFamily="34" charset="0"/>
                <a:ea typeface="Tahoma" pitchFamily="34" charset="0"/>
                <a:cs typeface="Tahoma" pitchFamily="34" charset="0"/>
              </a:rPr>
              <a:t>Heavy emphasis on simplicity.</a:t>
            </a:r>
          </a:p>
          <a:p>
            <a:pPr marL="685154" lvl="1" indent="-227965"/>
            <a:r>
              <a:rPr lang="en-US" dirty="0">
                <a:latin typeface="Century Gothic" pitchFamily="34" charset="0"/>
                <a:ea typeface="Tahoma" pitchFamily="34" charset="0"/>
                <a:cs typeface="Tahoma" pitchFamily="34" charset="0"/>
              </a:rPr>
              <a:t>Get feedback from machinists to improve manufacturability.</a:t>
            </a:r>
          </a:p>
          <a:p>
            <a:pPr marL="1142983" lvl="2" indent="-457200">
              <a:buFont typeface="Arial" panose="020B0604020202020204" pitchFamily="34" charset="0"/>
              <a:buChar char="•"/>
            </a:pPr>
            <a:r>
              <a:rPr lang="en-US" sz="1800" dirty="0">
                <a:latin typeface="Century Gothic" pitchFamily="34" charset="0"/>
                <a:ea typeface="Tahoma" pitchFamily="34" charset="0"/>
                <a:cs typeface="Tahoma" pitchFamily="34" charset="0"/>
              </a:rPr>
              <a:t>Reduce the number of cutting operations required.</a:t>
            </a:r>
          </a:p>
          <a:p>
            <a:pPr marL="1142983" lvl="2" indent="-457200">
              <a:buFont typeface="Arial" panose="020B0604020202020204" pitchFamily="34" charset="0"/>
              <a:buChar char="•"/>
            </a:pPr>
            <a:r>
              <a:rPr lang="en-US" sz="1800" dirty="0">
                <a:latin typeface="Century Gothic" pitchFamily="34" charset="0"/>
                <a:ea typeface="Tahoma" pitchFamily="34" charset="0"/>
                <a:cs typeface="Tahoma" pitchFamily="34" charset="0"/>
              </a:rPr>
              <a:t>Be cautious with very thin sections.</a:t>
            </a:r>
          </a:p>
          <a:p>
            <a:pPr marL="914389" lvl="1" indent="-457200"/>
            <a:r>
              <a:rPr lang="en-US" dirty="0">
                <a:latin typeface="Century Gothic" pitchFamily="34" charset="0"/>
                <a:ea typeface="Tahoma" pitchFamily="34" charset="0"/>
                <a:cs typeface="Tahoma" pitchFamily="34" charset="0"/>
              </a:rPr>
              <a:t>Directly tap pieces instead of using helical inserts.</a:t>
            </a:r>
          </a:p>
          <a:p>
            <a:pPr marL="1142983" lvl="2" indent="-457200">
              <a:buFont typeface="Arial" panose="020B0604020202020204" pitchFamily="34" charset="0"/>
              <a:buChar char="•"/>
            </a:pPr>
            <a:r>
              <a:rPr lang="en-US" sz="1800" dirty="0">
                <a:latin typeface="Century Gothic" pitchFamily="34" charset="0"/>
                <a:ea typeface="Tahoma" pitchFamily="34" charset="0"/>
                <a:cs typeface="Tahoma" pitchFamily="34" charset="0"/>
              </a:rPr>
              <a:t>Move from Al6061 to Al7075.</a:t>
            </a:r>
          </a:p>
          <a:p>
            <a:pPr marL="1142983" lvl="2" indent="-457200">
              <a:buFont typeface="Arial" panose="020B0604020202020204" pitchFamily="34" charset="0"/>
              <a:buChar char="•"/>
            </a:pPr>
            <a:endParaRPr lang="en-US" sz="2400" dirty="0">
              <a:latin typeface="Century Gothic" pitchFamily="34" charset="0"/>
              <a:ea typeface="Tahoma" pitchFamily="34" charset="0"/>
              <a:cs typeface="Tahoma" pitchFamily="34" charset="0"/>
            </a:endParaRPr>
          </a:p>
          <a:p>
            <a:pPr marL="1142983" lvl="2" indent="-457200">
              <a:buFont typeface="Arial" panose="020B0604020202020204" pitchFamily="34" charset="0"/>
              <a:buChar char="•"/>
            </a:pPr>
            <a:endParaRPr lang="en-US" sz="1800" dirty="0">
              <a:latin typeface="Century Gothic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AC051A-464E-4C21-8582-44FB17780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Design Philosophy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570E26-FC15-4AA8-90CC-DE4D2ACF0111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 descr="A picture containing handcart&#10;&#10;Description automatically generated">
            <a:extLst>
              <a:ext uri="{FF2B5EF4-FFF2-40B4-BE49-F238E27FC236}">
                <a16:creationId xmlns:a16="http://schemas.microsoft.com/office/drawing/2014/main" id="{04CB5D9A-EB0B-4973-8514-42B98CB742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7" t="25881" r="17109" b="14211"/>
          <a:stretch/>
        </p:blipFill>
        <p:spPr>
          <a:xfrm>
            <a:off x="5056230" y="2036948"/>
            <a:ext cx="7038975" cy="410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288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A516F8-9AE3-4F91-8B3D-54CA70CFD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692" y="1123722"/>
            <a:ext cx="8282733" cy="3217713"/>
          </a:xfrm>
        </p:spPr>
        <p:txBody>
          <a:bodyPr anchor="t"/>
          <a:lstStyle/>
          <a:p>
            <a:pPr marL="227965" indent="-227965"/>
            <a:r>
              <a:rPr lang="en-US" dirty="0">
                <a:latin typeface="Century Gothic" pitchFamily="34" charset="0"/>
                <a:ea typeface="Tahoma" pitchFamily="34" charset="0"/>
                <a:cs typeface="Tahoma" pitchFamily="34" charset="0"/>
              </a:rPr>
              <a:t>Anodization to reduce wear between CubeSat deployer and structure.</a:t>
            </a:r>
          </a:p>
          <a:p>
            <a:pPr marL="685154" lvl="1" indent="-227965"/>
            <a:r>
              <a:rPr lang="en-US" dirty="0">
                <a:latin typeface="Century Gothic" pitchFamily="34" charset="0"/>
                <a:ea typeface="Tahoma" pitchFamily="34" charset="0"/>
                <a:cs typeface="Tahoma" pitchFamily="34" charset="0"/>
              </a:rPr>
              <a:t>Required by </a:t>
            </a:r>
            <a:r>
              <a:rPr lang="en-US" dirty="0" err="1">
                <a:latin typeface="Century Gothic" pitchFamily="34" charset="0"/>
                <a:ea typeface="Tahoma" pitchFamily="34" charset="0"/>
                <a:cs typeface="Tahoma" pitchFamily="34" charset="0"/>
              </a:rPr>
              <a:t>Nanoracks</a:t>
            </a:r>
            <a:r>
              <a:rPr lang="en-US" dirty="0">
                <a:latin typeface="Century Gothic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685154" lvl="1" indent="-227965"/>
            <a:r>
              <a:rPr lang="en-US" dirty="0">
                <a:latin typeface="Century Gothic" pitchFamily="34" charset="0"/>
                <a:ea typeface="Tahoma" pitchFamily="34" charset="0"/>
                <a:cs typeface="Tahoma" pitchFamily="34" charset="0"/>
              </a:rPr>
              <a:t>Strongly recommended in the CubeSat standard.</a:t>
            </a:r>
          </a:p>
          <a:p>
            <a:pPr marL="227965" indent="-227965"/>
            <a:r>
              <a:rPr lang="en-US" dirty="0">
                <a:latin typeface="Century Gothic" pitchFamily="34" charset="0"/>
                <a:ea typeface="Tahoma" pitchFamily="34" charset="0"/>
                <a:cs typeface="Tahoma" pitchFamily="34" charset="0"/>
              </a:rPr>
              <a:t>Chemical conversion to increase conductivity throughout the structure.</a:t>
            </a:r>
          </a:p>
          <a:p>
            <a:pPr marL="685154" lvl="1" indent="-227965"/>
            <a:r>
              <a:rPr lang="en-US" dirty="0">
                <a:latin typeface="Century Gothic" pitchFamily="34" charset="0"/>
                <a:ea typeface="Tahoma" pitchFamily="34" charset="0"/>
                <a:cs typeface="Tahoma" pitchFamily="34" charset="0"/>
              </a:rPr>
              <a:t>Avoid charge differences between different parts of the structure.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AC051A-464E-4C21-8582-44FB17780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Finishes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570E26-FC15-4AA8-90CC-DE4D2ACF0111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AAA7A7-EFBC-4CD2-8D7B-79FF3CB6FF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53" t="13094" r="39219" b="13611"/>
          <a:stretch/>
        </p:blipFill>
        <p:spPr>
          <a:xfrm>
            <a:off x="8648700" y="1005879"/>
            <a:ext cx="2905126" cy="502662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C022C5E-86E3-4C70-A974-B021DF803F99}"/>
              </a:ext>
            </a:extLst>
          </p:cNvPr>
          <p:cNvGrpSpPr/>
          <p:nvPr/>
        </p:nvGrpSpPr>
        <p:grpSpPr>
          <a:xfrm>
            <a:off x="7019925" y="5556997"/>
            <a:ext cx="2981662" cy="369332"/>
            <a:chOff x="5372100" y="4476751"/>
            <a:chExt cx="2981662" cy="36933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BF021A1-18B9-4715-AE91-53EE952CE8CA}"/>
                </a:ext>
              </a:extLst>
            </p:cNvPr>
            <p:cNvSpPr/>
            <p:nvPr/>
          </p:nvSpPr>
          <p:spPr>
            <a:xfrm>
              <a:off x="5372100" y="4476751"/>
              <a:ext cx="369332" cy="369332"/>
            </a:xfrm>
            <a:prstGeom prst="rect">
              <a:avLst/>
            </a:prstGeom>
            <a:solidFill>
              <a:srgbClr val="912F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CAA6F0A-64A0-4FDA-9A81-4F746DD88DBF}"/>
                </a:ext>
              </a:extLst>
            </p:cNvPr>
            <p:cNvSpPr txBox="1"/>
            <p:nvPr/>
          </p:nvSpPr>
          <p:spPr>
            <a:xfrm>
              <a:off x="5754974" y="4476751"/>
              <a:ext cx="25987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Chemical Conversion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BE3EDB9-A951-4470-8B26-2DC209900177}"/>
              </a:ext>
            </a:extLst>
          </p:cNvPr>
          <p:cNvGrpSpPr/>
          <p:nvPr/>
        </p:nvGrpSpPr>
        <p:grpSpPr>
          <a:xfrm>
            <a:off x="7019925" y="5089649"/>
            <a:ext cx="1890536" cy="369332"/>
            <a:chOff x="5353051" y="5103793"/>
            <a:chExt cx="1890536" cy="36933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60FC54-C3E8-4D8B-8791-4E1135221EB9}"/>
                </a:ext>
              </a:extLst>
            </p:cNvPr>
            <p:cNvSpPr/>
            <p:nvPr/>
          </p:nvSpPr>
          <p:spPr>
            <a:xfrm>
              <a:off x="5353051" y="5107365"/>
              <a:ext cx="365760" cy="365760"/>
            </a:xfrm>
            <a:prstGeom prst="rect">
              <a:avLst/>
            </a:prstGeom>
            <a:solidFill>
              <a:srgbClr val="2227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492F167-92AA-45D6-861F-3EBC6BCF6ACA}"/>
                </a:ext>
              </a:extLst>
            </p:cNvPr>
            <p:cNvSpPr txBox="1"/>
            <p:nvPr/>
          </p:nvSpPr>
          <p:spPr>
            <a:xfrm>
              <a:off x="5718811" y="5103793"/>
              <a:ext cx="15247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Anodization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2989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A516F8-9AE3-4F91-8B3D-54CA70CFD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692" y="1123722"/>
            <a:ext cx="10987833" cy="4908783"/>
          </a:xfrm>
        </p:spPr>
        <p:txBody>
          <a:bodyPr anchor="t"/>
          <a:lstStyle/>
          <a:p>
            <a:pPr marL="227965" indent="-227965"/>
            <a:r>
              <a:rPr lang="en-US" dirty="0"/>
              <a:t>All the fabrication work will be done through </a:t>
            </a:r>
            <a:r>
              <a:rPr lang="en-US" dirty="0" err="1"/>
              <a:t>Xometry</a:t>
            </a:r>
            <a:r>
              <a:rPr lang="en-US" dirty="0"/>
              <a:t>.</a:t>
            </a:r>
          </a:p>
          <a:p>
            <a:pPr marL="685154" lvl="1" indent="-227965"/>
            <a:r>
              <a:rPr lang="en-US" dirty="0">
                <a:latin typeface="+mn-lt"/>
              </a:rPr>
              <a:t>Fewer suppliers leads to a more streamlined procurement process.</a:t>
            </a:r>
            <a:endParaRPr lang="en-US" dirty="0"/>
          </a:p>
          <a:p>
            <a:pPr marL="227965" indent="-227965"/>
            <a:r>
              <a:rPr lang="en-US" dirty="0"/>
              <a:t>Structural simulations in Fusion 360.</a:t>
            </a:r>
          </a:p>
          <a:p>
            <a:pPr marL="227965" indent="-227965"/>
            <a:r>
              <a:rPr lang="en-US" dirty="0"/>
              <a:t>Vibe-testing of integrated CubeSat.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AC051A-464E-4C21-8582-44FB17780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Fabrication Plans &amp; Additional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570E26-FC15-4AA8-90CC-DE4D2ACF0111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743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A516F8-9AE3-4F91-8B3D-54CA70CFD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692" y="1123722"/>
            <a:ext cx="7044483" cy="4908783"/>
          </a:xfrm>
        </p:spPr>
        <p:txBody>
          <a:bodyPr anchor="t"/>
          <a:lstStyle/>
          <a:p>
            <a:pPr marL="227965" indent="-227965"/>
            <a:r>
              <a:rPr lang="en-US" dirty="0"/>
              <a:t>PC/104 board-like brackets to hold platinum cylinders for </a:t>
            </a:r>
            <a:r>
              <a:rPr lang="en-US" dirty="0" err="1"/>
              <a:t>EagleSat</a:t>
            </a:r>
            <a:r>
              <a:rPr lang="en-US" dirty="0"/>
              <a:t> 2’s cosmic ray experiment.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AC051A-464E-4C21-8582-44FB17780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Contributions to Payload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570E26-FC15-4AA8-90CC-DE4D2ACF0111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FFCABC2-0EC7-4894-8B2E-3036FEC53076}"/>
              </a:ext>
            </a:extLst>
          </p:cNvPr>
          <p:cNvGrpSpPr/>
          <p:nvPr/>
        </p:nvGrpSpPr>
        <p:grpSpPr>
          <a:xfrm>
            <a:off x="451692" y="2412232"/>
            <a:ext cx="2370529" cy="2370529"/>
            <a:chOff x="347766" y="2875174"/>
            <a:chExt cx="2926080" cy="2926080"/>
          </a:xfrm>
          <a:solidFill>
            <a:srgbClr val="545454"/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6D7419C-CB6E-45FE-8EF3-A34E6EFC07A9}"/>
                </a:ext>
              </a:extLst>
            </p:cNvPr>
            <p:cNvSpPr/>
            <p:nvPr/>
          </p:nvSpPr>
          <p:spPr>
            <a:xfrm>
              <a:off x="347766" y="2875174"/>
              <a:ext cx="2926080" cy="2926080"/>
            </a:xfrm>
            <a:prstGeom prst="rect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AC55324-15E9-4937-8BD0-97A160A8C6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4113"/>
            <a:stretch/>
          </p:blipFill>
          <p:spPr>
            <a:xfrm>
              <a:off x="444100" y="2963507"/>
              <a:ext cx="2725566" cy="2757794"/>
            </a:xfrm>
            <a:prstGeom prst="rect">
              <a:avLst/>
            </a:prstGeom>
            <a:grpFill/>
            <a:ln w="28575">
              <a:solidFill>
                <a:srgbClr val="2E75B6"/>
              </a:solidFill>
            </a:ln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1393D53-B0FB-4FEA-82C9-E64DE44FDD9C}"/>
              </a:ext>
            </a:extLst>
          </p:cNvPr>
          <p:cNvGrpSpPr/>
          <p:nvPr/>
        </p:nvGrpSpPr>
        <p:grpSpPr>
          <a:xfrm>
            <a:off x="2974419" y="2412232"/>
            <a:ext cx="2370529" cy="2370529"/>
            <a:chOff x="3377772" y="2875173"/>
            <a:chExt cx="2926080" cy="2926080"/>
          </a:xfrm>
          <a:solidFill>
            <a:srgbClr val="545454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2975947-C390-456F-9518-3D233234355F}"/>
                </a:ext>
              </a:extLst>
            </p:cNvPr>
            <p:cNvSpPr/>
            <p:nvPr/>
          </p:nvSpPr>
          <p:spPr>
            <a:xfrm>
              <a:off x="3377772" y="2875173"/>
              <a:ext cx="2926080" cy="2926080"/>
            </a:xfrm>
            <a:prstGeom prst="rect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55A8DFA-DD24-4FAC-822F-4945848A53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4564" b="-2"/>
            <a:stretch/>
          </p:blipFill>
          <p:spPr>
            <a:xfrm>
              <a:off x="3469212" y="2962152"/>
              <a:ext cx="2743200" cy="2759148"/>
            </a:xfrm>
            <a:prstGeom prst="rect">
              <a:avLst/>
            </a:prstGeom>
            <a:grpFill/>
            <a:ln w="28575">
              <a:solidFill>
                <a:srgbClr val="2E75B6"/>
              </a:solidFill>
            </a:ln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4471B63-D6BB-4076-8257-A3E0EF5D71DC}"/>
              </a:ext>
            </a:extLst>
          </p:cNvPr>
          <p:cNvGrpSpPr/>
          <p:nvPr/>
        </p:nvGrpSpPr>
        <p:grpSpPr>
          <a:xfrm>
            <a:off x="5483948" y="2412230"/>
            <a:ext cx="2370529" cy="2370529"/>
            <a:chOff x="6397025" y="2875173"/>
            <a:chExt cx="2926080" cy="2926080"/>
          </a:xfrm>
          <a:solidFill>
            <a:srgbClr val="54545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2D11ED4-BA73-41F7-8426-56C4BE2AD0BE}"/>
                </a:ext>
              </a:extLst>
            </p:cNvPr>
            <p:cNvSpPr/>
            <p:nvPr/>
          </p:nvSpPr>
          <p:spPr>
            <a:xfrm>
              <a:off x="6397025" y="2875173"/>
              <a:ext cx="2926080" cy="2926080"/>
            </a:xfrm>
            <a:prstGeom prst="rect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B9CFE70-854C-4AA9-89C2-4B65AB01FA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4113"/>
            <a:stretch/>
          </p:blipFill>
          <p:spPr>
            <a:xfrm>
              <a:off x="6511975" y="2962154"/>
              <a:ext cx="2707933" cy="2739952"/>
            </a:xfrm>
            <a:prstGeom prst="rect">
              <a:avLst/>
            </a:prstGeom>
            <a:grpFill/>
            <a:ln w="28575">
              <a:solidFill>
                <a:srgbClr val="2E75B6"/>
              </a:solidFill>
            </a:ln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2CAEB22-76BC-4193-A109-D96CBB2232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85" t="2263" r="4409" b="1665"/>
          <a:stretch/>
        </p:blipFill>
        <p:spPr>
          <a:xfrm>
            <a:off x="8067699" y="1008038"/>
            <a:ext cx="3408054" cy="5121100"/>
          </a:xfrm>
          <a:prstGeom prst="rect">
            <a:avLst/>
          </a:prstGeom>
        </p:spPr>
      </p:pic>
      <p:sp>
        <p:nvSpPr>
          <p:cNvPr id="39" name="Arrow: Down 38">
            <a:extLst>
              <a:ext uri="{FF2B5EF4-FFF2-40B4-BE49-F238E27FC236}">
                <a16:creationId xmlns:a16="http://schemas.microsoft.com/office/drawing/2014/main" id="{4B3FAA6D-9319-4E24-AAFF-CD9257BE575F}"/>
              </a:ext>
            </a:extLst>
          </p:cNvPr>
          <p:cNvSpPr/>
          <p:nvPr/>
        </p:nvSpPr>
        <p:spPr>
          <a:xfrm>
            <a:off x="11538411" y="1189350"/>
            <a:ext cx="201897" cy="2239650"/>
          </a:xfrm>
          <a:prstGeom prst="downArrow">
            <a:avLst/>
          </a:prstGeom>
          <a:solidFill>
            <a:srgbClr val="2E75B6"/>
          </a:solidFill>
          <a:ln w="38100">
            <a:solidFill>
              <a:srgbClr val="5454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rrow: Down 39">
            <a:extLst>
              <a:ext uri="{FF2B5EF4-FFF2-40B4-BE49-F238E27FC236}">
                <a16:creationId xmlns:a16="http://schemas.microsoft.com/office/drawing/2014/main" id="{D868F2C9-DDCE-448C-AE84-C9354AED2C48}"/>
              </a:ext>
            </a:extLst>
          </p:cNvPr>
          <p:cNvSpPr/>
          <p:nvPr/>
        </p:nvSpPr>
        <p:spPr>
          <a:xfrm rot="10800000">
            <a:off x="11538411" y="3558165"/>
            <a:ext cx="201897" cy="2239650"/>
          </a:xfrm>
          <a:prstGeom prst="downArrow">
            <a:avLst/>
          </a:prstGeom>
          <a:solidFill>
            <a:srgbClr val="2E75B6"/>
          </a:solidFill>
          <a:ln w="38100">
            <a:solidFill>
              <a:srgbClr val="5454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493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6F3AF-29F1-4A05-90D3-C5441FF42AD1}"/>
              </a:ext>
            </a:extLst>
          </p:cNvPr>
          <p:cNvSpPr txBox="1">
            <a:spLocks/>
          </p:cNvSpPr>
          <p:nvPr/>
        </p:nvSpPr>
        <p:spPr>
          <a:xfrm>
            <a:off x="545837" y="2438400"/>
            <a:ext cx="10363200" cy="1309419"/>
          </a:xfrm>
          <a:prstGeom prst="rect">
            <a:avLst/>
          </a:prstGeom>
        </p:spPr>
        <p:txBody>
          <a:bodyPr anchor="t"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/>
              <a:t>Questions?</a:t>
            </a:r>
            <a:endParaRPr lang="en-US" dirty="0">
              <a:ea typeface="Tahoma"/>
              <a:cs typeface="Tahom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570E26-FC15-4AA8-90CC-DE4D2ACF01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909472"/>
      </p:ext>
    </p:extLst>
  </p:cSld>
  <p:clrMapOvr>
    <a:masterClrMapping/>
  </p:clrMapOvr>
</p:sld>
</file>

<file path=ppt/theme/theme1.xml><?xml version="1.0" encoding="utf-8"?>
<a:theme xmlns:a="http://schemas.openxmlformats.org/drawingml/2006/main" name="EagleSat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Tahoma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agleSat Theme" id="{4A9ACD81-D806-43B2-ADCF-D0AF29BFD955}" vid="{C63D2023-325B-4A84-B25A-3CF25607564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82CE8AAA6D044CAE2E60D48871CC72" ma:contentTypeVersion="15" ma:contentTypeDescription="Create a new document." ma:contentTypeScope="" ma:versionID="9d16ab06173629c80c62ec1fa5e0e34d">
  <xsd:schema xmlns:xsd="http://www.w3.org/2001/XMLSchema" xmlns:xs="http://www.w3.org/2001/XMLSchema" xmlns:p="http://schemas.microsoft.com/office/2006/metadata/properties" xmlns:ns2="2bf2d388-9b68-4952-9bcd-945bcd3bc124" xmlns:ns3="6c160ac7-2e9f-4006-94dd-bfed52f16d06" xmlns:ns4="bf192eb6-175c-4ee1-9b68-ebc3cf1a256d" targetNamespace="http://schemas.microsoft.com/office/2006/metadata/properties" ma:root="true" ma:fieldsID="027d1c805de7b8b872b9b8cb4811316e" ns2:_="" ns3:_="" ns4:_="">
    <xsd:import namespace="2bf2d388-9b68-4952-9bcd-945bcd3bc124"/>
    <xsd:import namespace="6c160ac7-2e9f-4006-94dd-bfed52f16d06"/>
    <xsd:import namespace="bf192eb6-175c-4ee1-9b68-ebc3cf1a256d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_Flow_SignoffStatus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f2d388-9b68-4952-9bcd-945bcd3bc12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160ac7-2e9f-4006-94dd-bfed52f16d06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4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192eb6-175c-4ee1-9b68-ebc3cf1a25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5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8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9" nillable="true" ma:displayName="MediaServiceLocation" ma:internalName="MediaServiceLocation" ma:readOnly="true">
      <xsd:simpleType>
        <xsd:restriction base="dms:Text"/>
      </xsd:simpleType>
    </xsd:element>
    <xsd:element name="MediaServiceOCR" ma:index="2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_Flow_SignoffStatus" ma:index="23" nillable="true" ma:displayName="Sign-off status" ma:internalName="_x0024_Resources_x003a_core_x002c_Signoff_Status_x003b_">
      <xsd:simpleType>
        <xsd:restriction base="dms:Text"/>
      </xsd:simpleType>
    </xsd:element>
    <xsd:element name="MediaServiceAutoKeyPoints" ma:index="2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2bf2d388-9b68-4952-9bcd-945bcd3bc124">RHCWVWTZRMYC-44-8573</_dlc_DocId>
    <_dlc_DocIdUrl xmlns="2bf2d388-9b68-4952-9bcd-945bcd3bc124">
      <Url>https://myerauedu.sharepoint.com/teams/PR_College_of_Engineering/PC_EAGLESAT/_layouts/15/DocIdRedir.aspx?ID=RHCWVWTZRMYC-44-8573</Url>
      <Description>RHCWVWTZRMYC-44-8573</Description>
    </_dlc_DocIdUrl>
    <_Flow_SignoffStatus xmlns="bf192eb6-175c-4ee1-9b68-ebc3cf1a256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046D29BE-4CE6-4385-8370-871B9E3BE3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bf2d388-9b68-4952-9bcd-945bcd3bc124"/>
    <ds:schemaRef ds:uri="6c160ac7-2e9f-4006-94dd-bfed52f16d06"/>
    <ds:schemaRef ds:uri="bf192eb6-175c-4ee1-9b68-ebc3cf1a25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241D31B-8678-4AB6-ABE5-27ADED5C33B6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6c160ac7-2e9f-4006-94dd-bfed52f16d06"/>
    <ds:schemaRef ds:uri="http://purl.org/dc/terms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bf192eb6-175c-4ee1-9b68-ebc3cf1a256d"/>
    <ds:schemaRef ds:uri="2bf2d388-9b68-4952-9bcd-945bcd3bc12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36682F5-EE65-4BD4-B08A-973DA3BCAC6E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C09EC129-0C29-4ECB-8D17-5B1685934D40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2817</TotalTime>
  <Words>284</Words>
  <Application>Microsoft Office PowerPoint</Application>
  <PresentationFormat>Widescreen</PresentationFormat>
  <Paragraphs>64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Century Gothic</vt:lpstr>
      <vt:lpstr>Tahoma</vt:lpstr>
      <vt:lpstr>EagleSat Theme</vt:lpstr>
      <vt:lpstr>PowerPoint Presentation</vt:lpstr>
      <vt:lpstr>Outline</vt:lpstr>
      <vt:lpstr>Project Overview</vt:lpstr>
      <vt:lpstr>Overall Design</vt:lpstr>
      <vt:lpstr>Design Philosophy</vt:lpstr>
      <vt:lpstr>Finishes</vt:lpstr>
      <vt:lpstr>Fabrication Plans &amp; Additional Work</vt:lpstr>
      <vt:lpstr>Contributions to Payload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Nicoli, Margaret L.</dc:creator>
  <cp:lastModifiedBy>Harang, Erik O.</cp:lastModifiedBy>
  <cp:revision>199</cp:revision>
  <dcterms:created xsi:type="dcterms:W3CDTF">2018-10-22T02:44:03Z</dcterms:created>
  <dcterms:modified xsi:type="dcterms:W3CDTF">2021-04-09T03:42:04Z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0x010100A282CE8AAA6D044CAE2E60D48871CC72</vt:lpwstr>
  </property>
  <property fmtid="{D5CDD505-2E9C-101B-9397-08002B2CF9AE}" pid="3" name="_dlc_DocIdItemGuid">
    <vt:lpwstr>4e677930-0980-4bbc-ae6d-e19ea3831446</vt:lpwstr>
  </property>
  <property fmtid="{D5CDD505-2E9C-101B-9397-08002B2CF9AE}" pid="4" name="AuthorIds_UIVersion_5632">
    <vt:lpwstr>264</vt:lpwstr>
  </property>
</Properties>
</file>